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handoutMasterIdLst>
    <p:handoutMasterId r:id="rId6"/>
  </p:handoutMasterIdLst>
  <p:sldIdLst>
    <p:sldId id="261" r:id="rId2"/>
    <p:sldId id="263" r:id="rId3"/>
    <p:sldId id="262" r:id="rId4"/>
  </p:sldIdLst>
  <p:sldSz cx="7559675" cy="10691813"/>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79E"/>
    <a:srgbClr val="6D6E71"/>
    <a:srgbClr val="9BC33A"/>
    <a:srgbClr val="F1DB1E"/>
    <a:srgbClr val="C83E36"/>
    <a:srgbClr val="D99825"/>
    <a:srgbClr val="07A1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79" d="100"/>
          <a:sy n="79" d="100"/>
        </p:scale>
        <p:origin x="1768"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55A75FCC-9671-4DA7-8098-7C8FB78A1776}" type="datetimeFigureOut">
              <a:rPr lang="fr-FR" smtClean="0"/>
              <a:t>07/11/2021</a:t>
            </a:fld>
            <a:endParaRPr lang="fr-FR"/>
          </a:p>
        </p:txBody>
      </p:sp>
      <p:sp>
        <p:nvSpPr>
          <p:cNvPr id="4" name="Espace réservé du pied de page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r>
              <a:rPr lang="fr-FR"/>
              <a:t>Nom de la procédure</a:t>
            </a:r>
          </a:p>
        </p:txBody>
      </p:sp>
      <p:sp>
        <p:nvSpPr>
          <p:cNvPr id="5" name="Espace réservé du numéro de diapositive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84321D20-009F-4E6B-93FC-CED741E48859}" type="slidenum">
              <a:rPr lang="fr-FR" smtClean="0"/>
              <a:t>‹N°›</a:t>
            </a:fld>
            <a:endParaRPr lang="fr-FR"/>
          </a:p>
        </p:txBody>
      </p:sp>
    </p:spTree>
    <p:extLst>
      <p:ext uri="{BB962C8B-B14F-4D97-AF65-F5344CB8AC3E}">
        <p14:creationId xmlns:p14="http://schemas.microsoft.com/office/powerpoint/2010/main" val="132037653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FD36767A-0FBE-4F7C-87B9-A538AE03561B}" type="datetimeFigureOut">
              <a:rPr lang="fr-FR" smtClean="0"/>
              <a:t>07/11/2021</a:t>
            </a:fld>
            <a:endParaRPr lang="fr-FR"/>
          </a:p>
        </p:txBody>
      </p:sp>
      <p:sp>
        <p:nvSpPr>
          <p:cNvPr id="4" name="Espace réservé de l'image des diapositives 3"/>
          <p:cNvSpPr>
            <a:spLocks noGrp="1" noRot="1" noChangeAspect="1"/>
          </p:cNvSpPr>
          <p:nvPr>
            <p:ph type="sldImg" idx="2"/>
          </p:nvPr>
        </p:nvSpPr>
        <p:spPr>
          <a:xfrm>
            <a:off x="2192338" y="1233488"/>
            <a:ext cx="2351087" cy="33289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r>
              <a:rPr lang="fr-FR"/>
              <a:t>Nom de la procédure</a:t>
            </a:r>
          </a:p>
        </p:txBody>
      </p:sp>
      <p:sp>
        <p:nvSpPr>
          <p:cNvPr id="7" name="Espace réservé du numéro de diapositive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976BC87B-301C-4597-83BD-CA71B70C18EC}" type="slidenum">
              <a:rPr lang="fr-FR" smtClean="0"/>
              <a:t>‹N°›</a:t>
            </a:fld>
            <a:endParaRPr lang="fr-FR"/>
          </a:p>
        </p:txBody>
      </p:sp>
    </p:spTree>
    <p:extLst>
      <p:ext uri="{BB962C8B-B14F-4D97-AF65-F5344CB8AC3E}">
        <p14:creationId xmlns:p14="http://schemas.microsoft.com/office/powerpoint/2010/main" val="98028017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7" name="Footer Placeholder 2"/>
          <p:cNvSpPr>
            <a:spLocks noGrp="1"/>
          </p:cNvSpPr>
          <p:nvPr>
            <p:ph type="ftr" sz="quarter" idx="11"/>
          </p:nvPr>
        </p:nvSpPr>
        <p:spPr>
          <a:xfrm>
            <a:off x="235131" y="10333999"/>
            <a:ext cx="4807339" cy="289940"/>
          </a:xfrm>
          <a:prstGeom prst="rect">
            <a:avLst/>
          </a:prstGeom>
        </p:spPr>
        <p:txBody>
          <a:bodyPr anchor="ctr"/>
          <a:lstStyle>
            <a:lvl1pPr>
              <a:defRPr sz="1000">
                <a:solidFill>
                  <a:schemeClr val="bg1"/>
                </a:solidFill>
              </a:defRPr>
            </a:lvl1pPr>
          </a:lstStyle>
          <a:p>
            <a:r>
              <a:rPr lang="fr-FR" dirty="0"/>
              <a:t>Procédure : [saisir le nom de la procédure]</a:t>
            </a:r>
          </a:p>
        </p:txBody>
      </p:sp>
      <p:sp>
        <p:nvSpPr>
          <p:cNvPr id="8" name="Slide Number Placeholder 3"/>
          <p:cNvSpPr>
            <a:spLocks noGrp="1"/>
          </p:cNvSpPr>
          <p:nvPr>
            <p:ph type="sldNum" sz="quarter" idx="12"/>
          </p:nvPr>
        </p:nvSpPr>
        <p:spPr>
          <a:xfrm>
            <a:off x="6622869" y="10333998"/>
            <a:ext cx="936805" cy="321183"/>
          </a:xfrm>
          <a:prstGeom prst="rect">
            <a:avLst/>
          </a:prstGeom>
        </p:spPr>
        <p:txBody>
          <a:bodyPr/>
          <a:lstStyle>
            <a:lvl1pPr algn="r">
              <a:defRPr sz="1000">
                <a:solidFill>
                  <a:schemeClr val="bg1"/>
                </a:solidFill>
              </a:defRPr>
            </a:lvl1pPr>
          </a:lstStyle>
          <a:p>
            <a:endParaRPr lang="fr-FR" dirty="0"/>
          </a:p>
        </p:txBody>
      </p:sp>
    </p:spTree>
    <p:extLst>
      <p:ext uri="{BB962C8B-B14F-4D97-AF65-F5344CB8AC3E}">
        <p14:creationId xmlns:p14="http://schemas.microsoft.com/office/powerpoint/2010/main" val="3099413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235131" y="10333999"/>
            <a:ext cx="4807339" cy="289940"/>
          </a:xfrm>
          <a:prstGeom prst="rect">
            <a:avLst/>
          </a:prstGeom>
        </p:spPr>
        <p:txBody>
          <a:bodyPr anchor="ctr"/>
          <a:lstStyle>
            <a:lvl1pPr>
              <a:defRPr sz="1000">
                <a:solidFill>
                  <a:schemeClr val="bg1"/>
                </a:solidFill>
              </a:defRPr>
            </a:lvl1pPr>
          </a:lstStyle>
          <a:p>
            <a:r>
              <a:rPr lang="fr-FR" dirty="0"/>
              <a:t>Procédure : [saisir le nom de la procédure]</a:t>
            </a:r>
          </a:p>
        </p:txBody>
      </p:sp>
      <p:sp>
        <p:nvSpPr>
          <p:cNvPr id="4" name="Slide Number Placeholder 3"/>
          <p:cNvSpPr>
            <a:spLocks noGrp="1"/>
          </p:cNvSpPr>
          <p:nvPr>
            <p:ph type="sldNum" sz="quarter" idx="12"/>
          </p:nvPr>
        </p:nvSpPr>
        <p:spPr>
          <a:xfrm>
            <a:off x="6622869" y="10333998"/>
            <a:ext cx="936805" cy="321183"/>
          </a:xfrm>
          <a:prstGeom prst="rect">
            <a:avLst/>
          </a:prstGeom>
        </p:spPr>
        <p:txBody>
          <a:bodyPr/>
          <a:lstStyle>
            <a:lvl1pPr algn="r">
              <a:defRPr sz="1000">
                <a:solidFill>
                  <a:schemeClr val="bg1"/>
                </a:solidFill>
              </a:defRPr>
            </a:lvl1pPr>
          </a:lstStyle>
          <a:p>
            <a:endParaRPr lang="fr-FR" dirty="0"/>
          </a:p>
        </p:txBody>
      </p:sp>
      <p:sp>
        <p:nvSpPr>
          <p:cNvPr id="5" name="Content Placeholder 2"/>
          <p:cNvSpPr>
            <a:spLocks noGrp="1"/>
          </p:cNvSpPr>
          <p:nvPr>
            <p:ph idx="1"/>
          </p:nvPr>
        </p:nvSpPr>
        <p:spPr>
          <a:xfrm>
            <a:off x="571051" y="899835"/>
            <a:ext cx="6520220" cy="1542920"/>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775402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Footer Placeholder 2"/>
          <p:cNvSpPr>
            <a:spLocks noGrp="1"/>
          </p:cNvSpPr>
          <p:nvPr>
            <p:ph type="ftr" sz="quarter" idx="11"/>
          </p:nvPr>
        </p:nvSpPr>
        <p:spPr>
          <a:xfrm>
            <a:off x="235131" y="10333999"/>
            <a:ext cx="4807339" cy="289940"/>
          </a:xfrm>
          <a:prstGeom prst="rect">
            <a:avLst/>
          </a:prstGeom>
        </p:spPr>
        <p:txBody>
          <a:bodyPr anchor="ctr"/>
          <a:lstStyle>
            <a:lvl1pPr>
              <a:defRPr sz="1000">
                <a:solidFill>
                  <a:schemeClr val="bg1"/>
                </a:solidFill>
              </a:defRPr>
            </a:lvl1pPr>
          </a:lstStyle>
          <a:p>
            <a:r>
              <a:rPr lang="fr-FR" dirty="0"/>
              <a:t>Procédure : [saisir le nom de la procédure]</a:t>
            </a:r>
          </a:p>
        </p:txBody>
      </p:sp>
      <p:sp>
        <p:nvSpPr>
          <p:cNvPr id="9" name="Slide Number Placeholder 3"/>
          <p:cNvSpPr>
            <a:spLocks noGrp="1"/>
          </p:cNvSpPr>
          <p:nvPr>
            <p:ph type="sldNum" sz="quarter" idx="12"/>
          </p:nvPr>
        </p:nvSpPr>
        <p:spPr>
          <a:xfrm>
            <a:off x="6622869" y="10333998"/>
            <a:ext cx="936805" cy="321183"/>
          </a:xfrm>
          <a:prstGeom prst="rect">
            <a:avLst/>
          </a:prstGeom>
        </p:spPr>
        <p:txBody>
          <a:bodyPr/>
          <a:lstStyle>
            <a:lvl1pPr algn="r">
              <a:defRPr sz="1000">
                <a:solidFill>
                  <a:schemeClr val="bg1"/>
                </a:solidFill>
              </a:defRPr>
            </a:lvl1pPr>
          </a:lstStyle>
          <a:p>
            <a:endParaRPr lang="fr-FR" dirty="0"/>
          </a:p>
        </p:txBody>
      </p:sp>
    </p:spTree>
    <p:extLst>
      <p:ext uri="{BB962C8B-B14F-4D97-AF65-F5344CB8AC3E}">
        <p14:creationId xmlns:p14="http://schemas.microsoft.com/office/powerpoint/2010/main" val="38509530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0340" y="954674"/>
            <a:ext cx="6520220" cy="937661"/>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519727" y="5876784"/>
            <a:ext cx="6520220" cy="1542920"/>
          </a:xfrm>
          <a:prstGeom prst="rect">
            <a:avLst/>
          </a:prstGeom>
        </p:spPr>
        <p:txBody>
          <a:bodyPr vert="horz" lIns="91440" tIns="45720" rIns="91440" bIns="45720" rtlCol="0">
            <a:normAutofit/>
          </a:bodyPr>
          <a:lstStyle/>
          <a:p>
            <a:pPr lvl="0"/>
            <a:endParaRPr lang="en-US" dirty="0"/>
          </a:p>
        </p:txBody>
      </p:sp>
      <p:sp>
        <p:nvSpPr>
          <p:cNvPr id="8" name="ZoneTexte 7"/>
          <p:cNvSpPr txBox="1"/>
          <p:nvPr userDrawn="1"/>
        </p:nvSpPr>
        <p:spPr>
          <a:xfrm>
            <a:off x="2285970" y="3170702"/>
            <a:ext cx="3108960" cy="707886"/>
          </a:xfrm>
          <a:prstGeom prst="rect">
            <a:avLst/>
          </a:prstGeom>
          <a:noFill/>
        </p:spPr>
        <p:txBody>
          <a:bodyPr wrap="square" rtlCol="0">
            <a:spAutoFit/>
          </a:bodyPr>
          <a:lstStyle/>
          <a:p>
            <a:pPr algn="ctr"/>
            <a:r>
              <a:rPr lang="fr-FR" sz="4000" dirty="0">
                <a:solidFill>
                  <a:schemeClr val="bg1"/>
                </a:solidFill>
                <a:latin typeface="Chronicle Display" pitchFamily="50" charset="0"/>
              </a:rPr>
              <a:t>Procédure</a:t>
            </a:r>
          </a:p>
        </p:txBody>
      </p:sp>
      <p:sp>
        <p:nvSpPr>
          <p:cNvPr id="9" name="Rectangle 8"/>
          <p:cNvSpPr/>
          <p:nvPr userDrawn="1"/>
        </p:nvSpPr>
        <p:spPr>
          <a:xfrm>
            <a:off x="-1" y="10267406"/>
            <a:ext cx="7559675" cy="424407"/>
          </a:xfrm>
          <a:prstGeom prst="rect">
            <a:avLst/>
          </a:prstGeom>
          <a:solidFill>
            <a:srgbClr val="2F479E"/>
          </a:solidFill>
          <a:ln>
            <a:solidFill>
              <a:srgbClr val="2F47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userDrawn="1"/>
        </p:nvSpPr>
        <p:spPr>
          <a:xfrm>
            <a:off x="-2" y="0"/>
            <a:ext cx="7559675" cy="424407"/>
          </a:xfrm>
          <a:prstGeom prst="rect">
            <a:avLst/>
          </a:prstGeom>
          <a:solidFill>
            <a:srgbClr val="2F479E"/>
          </a:solidFill>
          <a:ln>
            <a:solidFill>
              <a:srgbClr val="2F47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79387016"/>
      </p:ext>
    </p:extLst>
  </p:cSld>
  <p:clrMap bg1="lt1" tx1="dk1" bg2="lt2" tx2="dk2" accent1="accent1" accent2="accent2" accent3="accent3" accent4="accent4" accent5="accent5" accent6="accent6" hlink="hlink" folHlink="folHlink"/>
  <p:sldLayoutIdLst>
    <p:sldLayoutId id="2147483662" r:id="rId1"/>
    <p:sldLayoutId id="2147483667" r:id="rId2"/>
    <p:sldLayoutId id="2147483664" r:id="rId3"/>
  </p:sldLayoutIdLst>
  <p:hf sldNum="0" hdr="0" dt="0"/>
  <p:txStyles>
    <p:titleStyle>
      <a:lvl1pPr algn="ctr" defTabSz="755934" rtl="0" eaLnBrk="1" latinLnBrk="0" hangingPunct="1">
        <a:lnSpc>
          <a:spcPct val="90000"/>
        </a:lnSpc>
        <a:spcBef>
          <a:spcPct val="0"/>
        </a:spcBef>
        <a:buNone/>
        <a:defRPr sz="3637" kern="1200">
          <a:solidFill>
            <a:srgbClr val="2F479E"/>
          </a:solidFill>
          <a:latin typeface="ITC Avant Garde Std Md" panose="020B0602020202020204" pitchFamily="34" charset="0"/>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Arial" panose="020B0604020202020204" pitchFamily="34" charset="0"/>
          <a:ea typeface="+mn-ea"/>
          <a:cs typeface="Arial" panose="020B0604020202020204" pitchFamily="34" charset="0"/>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Arial" panose="020B0604020202020204" pitchFamily="34" charset="0"/>
          <a:ea typeface="+mn-ea"/>
          <a:cs typeface="Arial" panose="020B0604020202020204" pitchFamily="34" charset="0"/>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Arial" panose="020B0604020202020204" pitchFamily="34" charset="0"/>
          <a:ea typeface="+mn-ea"/>
          <a:cs typeface="Arial" panose="020B0604020202020204" pitchFamily="34" charset="0"/>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Arial" panose="020B0604020202020204" pitchFamily="34" charset="0"/>
          <a:ea typeface="+mn-ea"/>
          <a:cs typeface="Arial" panose="020B0604020202020204" pitchFamily="34" charset="0"/>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Fiche de traitement de réclamation_V1</a:t>
            </a:r>
          </a:p>
        </p:txBody>
      </p:sp>
      <p:grpSp>
        <p:nvGrpSpPr>
          <p:cNvPr id="7" name="Groupe 10"/>
          <p:cNvGrpSpPr>
            <a:grpSpLocks/>
          </p:cNvGrpSpPr>
          <p:nvPr/>
        </p:nvGrpSpPr>
        <p:grpSpPr bwMode="auto">
          <a:xfrm>
            <a:off x="355883" y="562532"/>
            <a:ext cx="360040" cy="146223"/>
            <a:chOff x="3473733" y="5132386"/>
            <a:chExt cx="1449906" cy="714380"/>
          </a:xfrm>
        </p:grpSpPr>
        <p:sp>
          <p:nvSpPr>
            <p:cNvPr id="8" name="Triangle isocèle 7"/>
            <p:cNvSpPr/>
            <p:nvPr/>
          </p:nvSpPr>
          <p:spPr>
            <a:xfrm rot="5400000">
              <a:off x="4351227" y="5274357"/>
              <a:ext cx="714380" cy="430441"/>
            </a:xfrm>
            <a:prstGeom prst="triangle">
              <a:avLst/>
            </a:prstGeom>
            <a:solidFill>
              <a:srgbClr val="2F479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9" name="Triangle isocèle 8"/>
            <p:cNvSpPr/>
            <p:nvPr/>
          </p:nvSpPr>
          <p:spPr>
            <a:xfrm rot="5400000">
              <a:off x="3841494" y="5274357"/>
              <a:ext cx="714380" cy="430441"/>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10" name="Triangle isocèle 9"/>
            <p:cNvSpPr/>
            <p:nvPr/>
          </p:nvSpPr>
          <p:spPr>
            <a:xfrm rot="5400000">
              <a:off x="3331762" y="5274357"/>
              <a:ext cx="714380" cy="430441"/>
            </a:xfrm>
            <a:prstGeom prs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grpSp>
      <p:sp>
        <p:nvSpPr>
          <p:cNvPr id="11" name="Rectangle 52"/>
          <p:cNvSpPr>
            <a:spLocks noChangeArrowheads="1"/>
          </p:cNvSpPr>
          <p:nvPr/>
        </p:nvSpPr>
        <p:spPr bwMode="auto">
          <a:xfrm>
            <a:off x="831332" y="653151"/>
            <a:ext cx="4606939" cy="366479"/>
          </a:xfrm>
          <a:prstGeom prst="rect">
            <a:avLst/>
          </a:prstGeom>
          <a:noFill/>
          <a:ln w="9525">
            <a:noFill/>
            <a:miter lim="800000"/>
            <a:headEnd/>
            <a:tailEnd/>
          </a:ln>
        </p:spPr>
        <p:txBody>
          <a:bodyPr lIns="90585" tIns="45292" rIns="90585" bIns="45292">
            <a:spAutoFit/>
          </a:bodyPr>
          <a:lstStyle/>
          <a:p>
            <a:r>
              <a:rPr lang="fr-FR" b="1" i="1" dirty="0">
                <a:solidFill>
                  <a:srgbClr val="2F479E"/>
                </a:solidFill>
                <a:latin typeface="Calibri" pitchFamily="34" charset="0"/>
              </a:rPr>
              <a:t>FICHE DE TRAITEMENT DE RECLAMATION</a:t>
            </a:r>
          </a:p>
        </p:txBody>
      </p:sp>
      <p:graphicFrame>
        <p:nvGraphicFramePr>
          <p:cNvPr id="3" name="Tableau 2"/>
          <p:cNvGraphicFramePr>
            <a:graphicFrameLocks noGrp="1"/>
          </p:cNvGraphicFramePr>
          <p:nvPr>
            <p:extLst>
              <p:ext uri="{D42A27DB-BD31-4B8C-83A1-F6EECF244321}">
                <p14:modId xmlns:p14="http://schemas.microsoft.com/office/powerpoint/2010/main" val="3297608212"/>
              </p:ext>
            </p:extLst>
          </p:nvPr>
        </p:nvGraphicFramePr>
        <p:xfrm>
          <a:off x="355883" y="1296265"/>
          <a:ext cx="6723530" cy="2747391"/>
        </p:xfrm>
        <a:graphic>
          <a:graphicData uri="http://schemas.openxmlformats.org/drawingml/2006/table">
            <a:tbl>
              <a:tblPr firstRow="1" bandRow="1">
                <a:tableStyleId>{69CF1AB2-1976-4502-BF36-3FF5EA218861}</a:tableStyleId>
              </a:tblPr>
              <a:tblGrid>
                <a:gridCol w="2348680">
                  <a:extLst>
                    <a:ext uri="{9D8B030D-6E8A-4147-A177-3AD203B41FA5}">
                      <a16:colId xmlns:a16="http://schemas.microsoft.com/office/drawing/2014/main" val="3931946460"/>
                    </a:ext>
                  </a:extLst>
                </a:gridCol>
                <a:gridCol w="4374850">
                  <a:extLst>
                    <a:ext uri="{9D8B030D-6E8A-4147-A177-3AD203B41FA5}">
                      <a16:colId xmlns:a16="http://schemas.microsoft.com/office/drawing/2014/main" val="711017343"/>
                    </a:ext>
                  </a:extLst>
                </a:gridCol>
              </a:tblGrid>
              <a:tr h="370840">
                <a:tc>
                  <a:txBody>
                    <a:bodyPr/>
                    <a:lstStyle/>
                    <a:p>
                      <a:r>
                        <a:rPr lang="fr-FR" dirty="0"/>
                        <a:t>Date </a:t>
                      </a:r>
                    </a:p>
                  </a:txBody>
                  <a:tcPr/>
                </a:tc>
                <a:tc>
                  <a:txBody>
                    <a:bodyPr/>
                    <a:lstStyle/>
                    <a:p>
                      <a:endParaRPr lang="fr-FR" dirty="0"/>
                    </a:p>
                  </a:txBody>
                  <a:tcPr/>
                </a:tc>
                <a:extLst>
                  <a:ext uri="{0D108BD9-81ED-4DB2-BD59-A6C34878D82A}">
                    <a16:rowId xmlns:a16="http://schemas.microsoft.com/office/drawing/2014/main" val="4125392574"/>
                  </a:ext>
                </a:extLst>
              </a:tr>
              <a:tr h="370840">
                <a:tc>
                  <a:txBody>
                    <a:bodyPr/>
                    <a:lstStyle/>
                    <a:p>
                      <a:r>
                        <a:rPr lang="fr-FR" b="1" dirty="0"/>
                        <a:t>Nom et Prénom Stagiaire </a:t>
                      </a:r>
                    </a:p>
                  </a:txBody>
                  <a:tcPr/>
                </a:tc>
                <a:tc>
                  <a:txBody>
                    <a:bodyPr/>
                    <a:lstStyle/>
                    <a:p>
                      <a:endParaRPr lang="fr-FR" dirty="0"/>
                    </a:p>
                  </a:txBody>
                  <a:tcPr/>
                </a:tc>
                <a:extLst>
                  <a:ext uri="{0D108BD9-81ED-4DB2-BD59-A6C34878D82A}">
                    <a16:rowId xmlns:a16="http://schemas.microsoft.com/office/drawing/2014/main" val="4110287828"/>
                  </a:ext>
                </a:extLst>
              </a:tr>
              <a:tr h="370840">
                <a:tc>
                  <a:txBody>
                    <a:bodyPr/>
                    <a:lstStyle/>
                    <a:p>
                      <a:r>
                        <a:rPr lang="fr-FR" b="1" dirty="0"/>
                        <a:t>Intitulé de la formation</a:t>
                      </a:r>
                    </a:p>
                  </a:txBody>
                  <a:tcPr/>
                </a:tc>
                <a:tc>
                  <a:txBody>
                    <a:bodyPr/>
                    <a:lstStyle/>
                    <a:p>
                      <a:endParaRPr lang="fr-FR" dirty="0"/>
                    </a:p>
                  </a:txBody>
                  <a:tcPr/>
                </a:tc>
                <a:extLst>
                  <a:ext uri="{0D108BD9-81ED-4DB2-BD59-A6C34878D82A}">
                    <a16:rowId xmlns:a16="http://schemas.microsoft.com/office/drawing/2014/main" val="419575500"/>
                  </a:ext>
                </a:extLst>
              </a:tr>
              <a:tr h="370840">
                <a:tc>
                  <a:txBody>
                    <a:bodyPr/>
                    <a:lstStyle/>
                    <a:p>
                      <a:r>
                        <a:rPr lang="fr-FR" b="1" dirty="0"/>
                        <a:t>Date</a:t>
                      </a:r>
                      <a:r>
                        <a:rPr lang="fr-FR" b="1" baseline="0" dirty="0"/>
                        <a:t> de transmission </a:t>
                      </a:r>
                      <a:endParaRPr lang="fr-FR" b="1" dirty="0"/>
                    </a:p>
                  </a:txBody>
                  <a:tcPr/>
                </a:tc>
                <a:tc>
                  <a:txBody>
                    <a:bodyPr/>
                    <a:lstStyle/>
                    <a:p>
                      <a:endParaRPr lang="fr-FR" dirty="0"/>
                    </a:p>
                  </a:txBody>
                  <a:tcPr/>
                </a:tc>
                <a:extLst>
                  <a:ext uri="{0D108BD9-81ED-4DB2-BD59-A6C34878D82A}">
                    <a16:rowId xmlns:a16="http://schemas.microsoft.com/office/drawing/2014/main" val="2513164936"/>
                  </a:ext>
                </a:extLst>
              </a:tr>
              <a:tr h="370840">
                <a:tc>
                  <a:txBody>
                    <a:bodyPr/>
                    <a:lstStyle/>
                    <a:p>
                      <a:r>
                        <a:rPr lang="fr-FR" b="1" dirty="0"/>
                        <a:t>Numéro Fiche Réclamation</a:t>
                      </a:r>
                    </a:p>
                  </a:txBody>
                  <a:tcPr/>
                </a:tc>
                <a:tc>
                  <a:txBody>
                    <a:bodyPr/>
                    <a:lstStyle/>
                    <a:p>
                      <a:endParaRPr lang="fr-FR" dirty="0"/>
                    </a:p>
                  </a:txBody>
                  <a:tcPr/>
                </a:tc>
                <a:extLst>
                  <a:ext uri="{0D108BD9-81ED-4DB2-BD59-A6C34878D82A}">
                    <a16:rowId xmlns:a16="http://schemas.microsoft.com/office/drawing/2014/main" val="1561518421"/>
                  </a:ext>
                </a:extLst>
              </a:tr>
              <a:tr h="370840">
                <a:tc>
                  <a:txBody>
                    <a:bodyPr/>
                    <a:lstStyle/>
                    <a:p>
                      <a:r>
                        <a:rPr lang="fr-FR" b="1" dirty="0"/>
                        <a:t>Responsable du traitement </a:t>
                      </a:r>
                    </a:p>
                  </a:txBody>
                  <a:tcPr/>
                </a:tc>
                <a:tc>
                  <a:txBody>
                    <a:bodyPr/>
                    <a:lstStyle/>
                    <a:p>
                      <a:endParaRPr lang="fr-FR" dirty="0"/>
                    </a:p>
                  </a:txBody>
                  <a:tcPr/>
                </a:tc>
                <a:extLst>
                  <a:ext uri="{0D108BD9-81ED-4DB2-BD59-A6C34878D82A}">
                    <a16:rowId xmlns:a16="http://schemas.microsoft.com/office/drawing/2014/main" val="233715545"/>
                  </a:ext>
                </a:extLst>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2662579118"/>
              </p:ext>
            </p:extLst>
          </p:nvPr>
        </p:nvGraphicFramePr>
        <p:xfrm>
          <a:off x="355883" y="4320291"/>
          <a:ext cx="6723530" cy="5625084"/>
        </p:xfrm>
        <a:graphic>
          <a:graphicData uri="http://schemas.openxmlformats.org/drawingml/2006/table">
            <a:tbl>
              <a:tblPr firstRow="1" bandRow="1">
                <a:tableStyleId>{69CF1AB2-1976-4502-BF36-3FF5EA218861}</a:tableStyleId>
              </a:tblPr>
              <a:tblGrid>
                <a:gridCol w="2348680">
                  <a:extLst>
                    <a:ext uri="{9D8B030D-6E8A-4147-A177-3AD203B41FA5}">
                      <a16:colId xmlns:a16="http://schemas.microsoft.com/office/drawing/2014/main" val="3931946460"/>
                    </a:ext>
                  </a:extLst>
                </a:gridCol>
                <a:gridCol w="4374850">
                  <a:extLst>
                    <a:ext uri="{9D8B030D-6E8A-4147-A177-3AD203B41FA5}">
                      <a16:colId xmlns:a16="http://schemas.microsoft.com/office/drawing/2014/main" val="711017343"/>
                    </a:ext>
                  </a:extLst>
                </a:gridCol>
              </a:tblGrid>
              <a:tr h="370840">
                <a:tc>
                  <a:txBody>
                    <a:bodyPr/>
                    <a:lstStyle/>
                    <a:p>
                      <a:r>
                        <a:rPr lang="fr-FR" dirty="0"/>
                        <a:t>Description de la réclamation</a:t>
                      </a:r>
                      <a:r>
                        <a:rPr lang="fr-FR" baseline="0" dirty="0"/>
                        <a:t> </a:t>
                      </a:r>
                      <a:r>
                        <a:rPr lang="fr-FR" dirty="0"/>
                        <a:t> </a:t>
                      </a:r>
                    </a:p>
                  </a:txBody>
                  <a:tcPr/>
                </a:tc>
                <a:tc>
                  <a:txBody>
                    <a:bodyPr/>
                    <a:lstStyle/>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txBody>
                  <a:tcPr/>
                </a:tc>
                <a:extLst>
                  <a:ext uri="{0D108BD9-81ED-4DB2-BD59-A6C34878D82A}">
                    <a16:rowId xmlns:a16="http://schemas.microsoft.com/office/drawing/2014/main" val="4125392574"/>
                  </a:ext>
                </a:extLst>
              </a:tr>
              <a:tr h="370840">
                <a:tc>
                  <a:txBody>
                    <a:bodyPr/>
                    <a:lstStyle/>
                    <a:p>
                      <a:r>
                        <a:rPr lang="fr-FR" b="1" dirty="0"/>
                        <a:t>Identification</a:t>
                      </a:r>
                      <a:r>
                        <a:rPr lang="fr-FR" b="1" baseline="0" dirty="0"/>
                        <a:t> de la cause</a:t>
                      </a:r>
                      <a:endParaRPr lang="fr-FR" b="1" dirty="0"/>
                    </a:p>
                  </a:txBody>
                  <a:tcPr/>
                </a:tc>
                <a:tc>
                  <a:txBody>
                    <a:bodyPr/>
                    <a:lstStyle/>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txBody>
                  <a:tcPr/>
                </a:tc>
                <a:extLst>
                  <a:ext uri="{0D108BD9-81ED-4DB2-BD59-A6C34878D82A}">
                    <a16:rowId xmlns:a16="http://schemas.microsoft.com/office/drawing/2014/main" val="4110287828"/>
                  </a:ext>
                </a:extLst>
              </a:tr>
            </a:tbl>
          </a:graphicData>
        </a:graphic>
      </p:graphicFrame>
      <p:sp>
        <p:nvSpPr>
          <p:cNvPr id="4" name="ZoneTexte 3"/>
          <p:cNvSpPr txBox="1"/>
          <p:nvPr/>
        </p:nvSpPr>
        <p:spPr>
          <a:xfrm>
            <a:off x="7079413" y="10333999"/>
            <a:ext cx="360996" cy="246221"/>
          </a:xfrm>
          <a:prstGeom prst="rect">
            <a:avLst/>
          </a:prstGeom>
          <a:noFill/>
        </p:spPr>
        <p:txBody>
          <a:bodyPr wrap="none" rtlCol="0">
            <a:spAutoFit/>
          </a:bodyPr>
          <a:lstStyle/>
          <a:p>
            <a:r>
              <a:rPr lang="fr-FR" sz="1000" dirty="0">
                <a:solidFill>
                  <a:schemeClr val="bg1"/>
                </a:solidFill>
              </a:rPr>
              <a:t>1/2</a:t>
            </a:r>
          </a:p>
        </p:txBody>
      </p:sp>
      <p:pic>
        <p:nvPicPr>
          <p:cNvPr id="12" name="Image 11" descr="BGE Guyane">
            <a:extLst>
              <a:ext uri="{FF2B5EF4-FFF2-40B4-BE49-F238E27FC236}">
                <a16:creationId xmlns:a16="http://schemas.microsoft.com/office/drawing/2014/main" id="{68ADB6F8-8567-4B45-820D-9B32D17354F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220460" y="0"/>
            <a:ext cx="1339215" cy="914196"/>
          </a:xfrm>
          <a:prstGeom prst="rect">
            <a:avLst/>
          </a:prstGeom>
          <a:noFill/>
          <a:ln>
            <a:noFill/>
          </a:ln>
        </p:spPr>
      </p:pic>
    </p:spTree>
    <p:extLst>
      <p:ext uri="{BB962C8B-B14F-4D97-AF65-F5344CB8AC3E}">
        <p14:creationId xmlns:p14="http://schemas.microsoft.com/office/powerpoint/2010/main" val="2763872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Fiche de traitement de réclamation_V1</a:t>
            </a:r>
          </a:p>
        </p:txBody>
      </p:sp>
      <p:grpSp>
        <p:nvGrpSpPr>
          <p:cNvPr id="7" name="Groupe 10"/>
          <p:cNvGrpSpPr>
            <a:grpSpLocks/>
          </p:cNvGrpSpPr>
          <p:nvPr/>
        </p:nvGrpSpPr>
        <p:grpSpPr bwMode="auto">
          <a:xfrm>
            <a:off x="355883" y="763280"/>
            <a:ext cx="360040" cy="146223"/>
            <a:chOff x="3473733" y="5132386"/>
            <a:chExt cx="1449906" cy="714380"/>
          </a:xfrm>
        </p:grpSpPr>
        <p:sp>
          <p:nvSpPr>
            <p:cNvPr id="8" name="Triangle isocèle 7"/>
            <p:cNvSpPr/>
            <p:nvPr/>
          </p:nvSpPr>
          <p:spPr>
            <a:xfrm rot="5400000">
              <a:off x="4351227" y="5274357"/>
              <a:ext cx="714380" cy="430441"/>
            </a:xfrm>
            <a:prstGeom prst="triangle">
              <a:avLst/>
            </a:prstGeom>
            <a:solidFill>
              <a:srgbClr val="2F479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9" name="Triangle isocèle 8"/>
            <p:cNvSpPr/>
            <p:nvPr/>
          </p:nvSpPr>
          <p:spPr>
            <a:xfrm rot="5400000">
              <a:off x="3841494" y="5274357"/>
              <a:ext cx="714380" cy="430441"/>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10" name="Triangle isocèle 9"/>
            <p:cNvSpPr/>
            <p:nvPr/>
          </p:nvSpPr>
          <p:spPr>
            <a:xfrm rot="5400000">
              <a:off x="3331762" y="5274357"/>
              <a:ext cx="714380" cy="430441"/>
            </a:xfrm>
            <a:prstGeom prs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grpSp>
      <p:sp>
        <p:nvSpPr>
          <p:cNvPr id="11" name="Rectangle 52"/>
          <p:cNvSpPr>
            <a:spLocks noChangeArrowheads="1"/>
          </p:cNvSpPr>
          <p:nvPr/>
        </p:nvSpPr>
        <p:spPr bwMode="auto">
          <a:xfrm>
            <a:off x="831332" y="653151"/>
            <a:ext cx="4606939" cy="366479"/>
          </a:xfrm>
          <a:prstGeom prst="rect">
            <a:avLst/>
          </a:prstGeom>
          <a:noFill/>
          <a:ln w="9525">
            <a:noFill/>
            <a:miter lim="800000"/>
            <a:headEnd/>
            <a:tailEnd/>
          </a:ln>
        </p:spPr>
        <p:txBody>
          <a:bodyPr lIns="90585" tIns="45292" rIns="90585" bIns="45292">
            <a:spAutoFit/>
          </a:bodyPr>
          <a:lstStyle/>
          <a:p>
            <a:r>
              <a:rPr lang="fr-FR" b="1" i="1" dirty="0">
                <a:solidFill>
                  <a:srgbClr val="2F479E"/>
                </a:solidFill>
                <a:latin typeface="Calibri" pitchFamily="34" charset="0"/>
              </a:rPr>
              <a:t>FICHE DE TRAITEMENT DE RECLAMATION</a:t>
            </a:r>
          </a:p>
        </p:txBody>
      </p:sp>
      <p:graphicFrame>
        <p:nvGraphicFramePr>
          <p:cNvPr id="13" name="Tableau 12"/>
          <p:cNvGraphicFramePr>
            <a:graphicFrameLocks noGrp="1"/>
          </p:cNvGraphicFramePr>
          <p:nvPr>
            <p:extLst>
              <p:ext uri="{D42A27DB-BD31-4B8C-83A1-F6EECF244321}">
                <p14:modId xmlns:p14="http://schemas.microsoft.com/office/powerpoint/2010/main" val="2871688106"/>
              </p:ext>
            </p:extLst>
          </p:nvPr>
        </p:nvGraphicFramePr>
        <p:xfrm>
          <a:off x="355883" y="1577091"/>
          <a:ext cx="6723530" cy="5171567"/>
        </p:xfrm>
        <a:graphic>
          <a:graphicData uri="http://schemas.openxmlformats.org/drawingml/2006/table">
            <a:tbl>
              <a:tblPr firstRow="1" bandRow="1">
                <a:tableStyleId>{69CF1AB2-1976-4502-BF36-3FF5EA218861}</a:tableStyleId>
              </a:tblPr>
              <a:tblGrid>
                <a:gridCol w="2348680">
                  <a:extLst>
                    <a:ext uri="{9D8B030D-6E8A-4147-A177-3AD203B41FA5}">
                      <a16:colId xmlns:a16="http://schemas.microsoft.com/office/drawing/2014/main" val="3931946460"/>
                    </a:ext>
                  </a:extLst>
                </a:gridCol>
                <a:gridCol w="4374850">
                  <a:extLst>
                    <a:ext uri="{9D8B030D-6E8A-4147-A177-3AD203B41FA5}">
                      <a16:colId xmlns:a16="http://schemas.microsoft.com/office/drawing/2014/main" val="711017343"/>
                    </a:ext>
                  </a:extLst>
                </a:gridCol>
              </a:tblGrid>
              <a:tr h="370840">
                <a:tc>
                  <a:txBody>
                    <a:bodyPr/>
                    <a:lstStyle/>
                    <a:p>
                      <a:r>
                        <a:rPr lang="fr-FR" b="1" dirty="0"/>
                        <a:t>Décision </a:t>
                      </a:r>
                    </a:p>
                    <a:p>
                      <a:endParaRPr lang="fr-FR" b="1" dirty="0"/>
                    </a:p>
                    <a:p>
                      <a:endParaRPr lang="fr-FR" b="1" dirty="0"/>
                    </a:p>
                    <a:p>
                      <a:endParaRPr lang="fr-FR" b="1" dirty="0"/>
                    </a:p>
                    <a:p>
                      <a:endParaRPr lang="fr-FR" b="1" dirty="0"/>
                    </a:p>
                    <a:p>
                      <a:endParaRPr lang="fr-FR" b="1" dirty="0"/>
                    </a:p>
                    <a:p>
                      <a:endParaRPr lang="fr-FR" b="1" dirty="0"/>
                    </a:p>
                    <a:p>
                      <a:endParaRPr lang="fr-FR" b="1" dirty="0"/>
                    </a:p>
                    <a:p>
                      <a:endParaRPr lang="fr-FR" b="1" dirty="0"/>
                    </a:p>
                    <a:p>
                      <a:endParaRPr lang="fr-FR" b="1" dirty="0"/>
                    </a:p>
                  </a:txBody>
                  <a:tcPr/>
                </a:tc>
                <a:tc>
                  <a:txBody>
                    <a:bodyPr/>
                    <a:lstStyle/>
                    <a:p>
                      <a:endParaRPr lang="fr-FR" dirty="0"/>
                    </a:p>
                    <a:p>
                      <a:endParaRPr lang="fr-FR" dirty="0"/>
                    </a:p>
                    <a:p>
                      <a:endParaRPr lang="fr-FR" dirty="0"/>
                    </a:p>
                    <a:p>
                      <a:endParaRPr lang="fr-FR" dirty="0"/>
                    </a:p>
                  </a:txBody>
                  <a:tcPr/>
                </a:tc>
                <a:extLst>
                  <a:ext uri="{0D108BD9-81ED-4DB2-BD59-A6C34878D82A}">
                    <a16:rowId xmlns:a16="http://schemas.microsoft.com/office/drawing/2014/main" val="419575500"/>
                  </a:ext>
                </a:extLst>
              </a:tr>
              <a:tr h="370840">
                <a:tc>
                  <a:txBody>
                    <a:bodyPr/>
                    <a:lstStyle/>
                    <a:p>
                      <a:r>
                        <a:rPr lang="fr-FR" b="1" dirty="0"/>
                        <a:t>Description action corrective/préventive</a:t>
                      </a:r>
                      <a:r>
                        <a:rPr lang="fr-FR" b="1" baseline="0" dirty="0"/>
                        <a:t> </a:t>
                      </a:r>
                    </a:p>
                    <a:p>
                      <a:endParaRPr lang="fr-FR" b="1" baseline="0" dirty="0"/>
                    </a:p>
                    <a:p>
                      <a:endParaRPr lang="fr-FR" b="1" baseline="0" dirty="0"/>
                    </a:p>
                    <a:p>
                      <a:endParaRPr lang="fr-FR" b="1" baseline="0" dirty="0"/>
                    </a:p>
                    <a:p>
                      <a:endParaRPr lang="fr-FR" b="1" baseline="0" dirty="0"/>
                    </a:p>
                    <a:p>
                      <a:endParaRPr lang="fr-FR" b="1" baseline="0" dirty="0"/>
                    </a:p>
                    <a:p>
                      <a:endParaRPr lang="fr-FR" b="1" baseline="0" dirty="0"/>
                    </a:p>
                    <a:p>
                      <a:endParaRPr lang="fr-FR" b="1" baseline="0" dirty="0"/>
                    </a:p>
                    <a:p>
                      <a:endParaRPr lang="fr-FR" b="1" baseline="0" dirty="0"/>
                    </a:p>
                    <a:p>
                      <a:endParaRPr lang="fr-FR" b="1" baseline="0" dirty="0"/>
                    </a:p>
                    <a:p>
                      <a:endParaRPr lang="fr-FR" b="1" dirty="0"/>
                    </a:p>
                  </a:txBody>
                  <a:tcPr/>
                </a:tc>
                <a:tc>
                  <a:txBody>
                    <a:bodyPr/>
                    <a:lstStyle/>
                    <a:p>
                      <a:endParaRPr lang="fr-FR" dirty="0"/>
                    </a:p>
                  </a:txBody>
                  <a:tcPr/>
                </a:tc>
                <a:extLst>
                  <a:ext uri="{0D108BD9-81ED-4DB2-BD59-A6C34878D82A}">
                    <a16:rowId xmlns:a16="http://schemas.microsoft.com/office/drawing/2014/main" val="2513164936"/>
                  </a:ext>
                </a:extLst>
              </a:tr>
            </a:tbl>
          </a:graphicData>
        </a:graphic>
      </p:graphicFrame>
      <p:sp>
        <p:nvSpPr>
          <p:cNvPr id="14" name="ZoneTexte 13"/>
          <p:cNvSpPr txBox="1"/>
          <p:nvPr/>
        </p:nvSpPr>
        <p:spPr>
          <a:xfrm>
            <a:off x="7079413" y="10333999"/>
            <a:ext cx="360996" cy="246221"/>
          </a:xfrm>
          <a:prstGeom prst="rect">
            <a:avLst/>
          </a:prstGeom>
          <a:noFill/>
        </p:spPr>
        <p:txBody>
          <a:bodyPr wrap="none" rtlCol="0">
            <a:spAutoFit/>
          </a:bodyPr>
          <a:lstStyle/>
          <a:p>
            <a:r>
              <a:rPr lang="fr-FR" sz="1000" dirty="0">
                <a:solidFill>
                  <a:schemeClr val="bg1"/>
                </a:solidFill>
              </a:rPr>
              <a:t>2/2</a:t>
            </a:r>
          </a:p>
        </p:txBody>
      </p:sp>
      <p:graphicFrame>
        <p:nvGraphicFramePr>
          <p:cNvPr id="15" name="Tableau 14"/>
          <p:cNvGraphicFramePr>
            <a:graphicFrameLocks noGrp="1"/>
          </p:cNvGraphicFramePr>
          <p:nvPr>
            <p:extLst>
              <p:ext uri="{D42A27DB-BD31-4B8C-83A1-F6EECF244321}">
                <p14:modId xmlns:p14="http://schemas.microsoft.com/office/powerpoint/2010/main" val="11943100"/>
              </p:ext>
            </p:extLst>
          </p:nvPr>
        </p:nvGraphicFramePr>
        <p:xfrm>
          <a:off x="355883" y="7127922"/>
          <a:ext cx="6723530" cy="2976368"/>
        </p:xfrm>
        <a:graphic>
          <a:graphicData uri="http://schemas.openxmlformats.org/drawingml/2006/table">
            <a:tbl>
              <a:tblPr firstRow="1" bandRow="1">
                <a:tableStyleId>{69CF1AB2-1976-4502-BF36-3FF5EA218861}</a:tableStyleId>
              </a:tblPr>
              <a:tblGrid>
                <a:gridCol w="2348680">
                  <a:extLst>
                    <a:ext uri="{9D8B030D-6E8A-4147-A177-3AD203B41FA5}">
                      <a16:colId xmlns:a16="http://schemas.microsoft.com/office/drawing/2014/main" val="3931946460"/>
                    </a:ext>
                  </a:extLst>
                </a:gridCol>
                <a:gridCol w="4374850">
                  <a:extLst>
                    <a:ext uri="{9D8B030D-6E8A-4147-A177-3AD203B41FA5}">
                      <a16:colId xmlns:a16="http://schemas.microsoft.com/office/drawing/2014/main" val="711017343"/>
                    </a:ext>
                  </a:extLst>
                </a:gridCol>
              </a:tblGrid>
              <a:tr h="419098">
                <a:tc>
                  <a:txBody>
                    <a:bodyPr/>
                    <a:lstStyle/>
                    <a:p>
                      <a:r>
                        <a:rPr lang="fr-FR" dirty="0"/>
                        <a:t>Date </a:t>
                      </a:r>
                    </a:p>
                  </a:txBody>
                  <a:tcPr/>
                </a:tc>
                <a:tc>
                  <a:txBody>
                    <a:bodyPr/>
                    <a:lstStyle/>
                    <a:p>
                      <a:endParaRPr lang="fr-FR" dirty="0"/>
                    </a:p>
                  </a:txBody>
                  <a:tcPr/>
                </a:tc>
                <a:extLst>
                  <a:ext uri="{0D108BD9-81ED-4DB2-BD59-A6C34878D82A}">
                    <a16:rowId xmlns:a16="http://schemas.microsoft.com/office/drawing/2014/main" val="4125392574"/>
                  </a:ext>
                </a:extLst>
              </a:tr>
              <a:tr h="425003">
                <a:tc>
                  <a:txBody>
                    <a:bodyPr/>
                    <a:lstStyle/>
                    <a:p>
                      <a:r>
                        <a:rPr lang="fr-FR" b="1" dirty="0"/>
                        <a:t>Responsable de clôture</a:t>
                      </a:r>
                      <a:r>
                        <a:rPr lang="fr-FR" b="1" baseline="0" dirty="0"/>
                        <a:t> </a:t>
                      </a:r>
                      <a:endParaRPr lang="fr-FR" b="1" dirty="0"/>
                    </a:p>
                  </a:txBody>
                  <a:tcPr/>
                </a:tc>
                <a:tc>
                  <a:txBody>
                    <a:bodyPr/>
                    <a:lstStyle/>
                    <a:p>
                      <a:endParaRPr lang="fr-FR" dirty="0"/>
                    </a:p>
                  </a:txBody>
                  <a:tcPr/>
                </a:tc>
                <a:extLst>
                  <a:ext uri="{0D108BD9-81ED-4DB2-BD59-A6C34878D82A}">
                    <a16:rowId xmlns:a16="http://schemas.microsoft.com/office/drawing/2014/main" val="4110287828"/>
                  </a:ext>
                </a:extLst>
              </a:tr>
              <a:tr h="955801">
                <a:tc>
                  <a:txBody>
                    <a:bodyPr/>
                    <a:lstStyle/>
                    <a:p>
                      <a:r>
                        <a:rPr lang="fr-FR" b="1" dirty="0"/>
                        <a:t>Résultat</a:t>
                      </a:r>
                    </a:p>
                  </a:txBody>
                  <a:tcPr/>
                </a:tc>
                <a:tc>
                  <a:txBody>
                    <a:bodyPr/>
                    <a:lstStyle/>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txBody>
                  <a:tcPr/>
                </a:tc>
                <a:extLst>
                  <a:ext uri="{0D108BD9-81ED-4DB2-BD59-A6C34878D82A}">
                    <a16:rowId xmlns:a16="http://schemas.microsoft.com/office/drawing/2014/main" val="419575500"/>
                  </a:ext>
                </a:extLst>
              </a:tr>
            </a:tbl>
          </a:graphicData>
        </a:graphic>
      </p:graphicFrame>
      <p:pic>
        <p:nvPicPr>
          <p:cNvPr id="16" name="Image 15" descr="BGE Guyane">
            <a:extLst>
              <a:ext uri="{FF2B5EF4-FFF2-40B4-BE49-F238E27FC236}">
                <a16:creationId xmlns:a16="http://schemas.microsoft.com/office/drawing/2014/main" id="{48F9DF49-EC8A-2A4A-9583-0975C60FA68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220460" y="473263"/>
            <a:ext cx="1339215" cy="914196"/>
          </a:xfrm>
          <a:prstGeom prst="rect">
            <a:avLst/>
          </a:prstGeom>
          <a:noFill/>
          <a:ln>
            <a:noFill/>
          </a:ln>
        </p:spPr>
      </p:pic>
    </p:spTree>
    <p:extLst>
      <p:ext uri="{BB962C8B-B14F-4D97-AF65-F5344CB8AC3E}">
        <p14:creationId xmlns:p14="http://schemas.microsoft.com/office/powerpoint/2010/main" val="3335519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a:t>Fiche_Réclamation_V1</a:t>
            </a:r>
          </a:p>
        </p:txBody>
      </p:sp>
      <p:sp>
        <p:nvSpPr>
          <p:cNvPr id="11" name="Rectangle 52"/>
          <p:cNvSpPr>
            <a:spLocks noChangeArrowheads="1"/>
          </p:cNvSpPr>
          <p:nvPr/>
        </p:nvSpPr>
        <p:spPr bwMode="auto">
          <a:xfrm>
            <a:off x="1414178" y="640272"/>
            <a:ext cx="4606939" cy="366479"/>
          </a:xfrm>
          <a:prstGeom prst="rect">
            <a:avLst/>
          </a:prstGeom>
          <a:noFill/>
          <a:ln w="9525">
            <a:noFill/>
            <a:miter lim="800000"/>
            <a:headEnd/>
            <a:tailEnd/>
          </a:ln>
        </p:spPr>
        <p:txBody>
          <a:bodyPr lIns="90585" tIns="45292" rIns="90585" bIns="45292">
            <a:spAutoFit/>
          </a:bodyPr>
          <a:lstStyle/>
          <a:p>
            <a:pPr algn="ctr"/>
            <a:r>
              <a:rPr lang="fr-FR" b="1" i="1" dirty="0">
                <a:solidFill>
                  <a:srgbClr val="2F479E"/>
                </a:solidFill>
                <a:latin typeface="Calibri" pitchFamily="34" charset="0"/>
              </a:rPr>
              <a:t>FICHE RECLAMATION</a:t>
            </a:r>
          </a:p>
        </p:txBody>
      </p:sp>
      <p:graphicFrame>
        <p:nvGraphicFramePr>
          <p:cNvPr id="3" name="Tableau 2"/>
          <p:cNvGraphicFramePr>
            <a:graphicFrameLocks noGrp="1"/>
          </p:cNvGraphicFramePr>
          <p:nvPr>
            <p:extLst>
              <p:ext uri="{D42A27DB-BD31-4B8C-83A1-F6EECF244321}">
                <p14:modId xmlns:p14="http://schemas.microsoft.com/office/powerpoint/2010/main" val="1959447046"/>
              </p:ext>
            </p:extLst>
          </p:nvPr>
        </p:nvGraphicFramePr>
        <p:xfrm>
          <a:off x="355883" y="1296265"/>
          <a:ext cx="6723530" cy="1112520"/>
        </p:xfrm>
        <a:graphic>
          <a:graphicData uri="http://schemas.openxmlformats.org/drawingml/2006/table">
            <a:tbl>
              <a:tblPr firstRow="1" bandRow="1">
                <a:tableStyleId>{69CF1AB2-1976-4502-BF36-3FF5EA218861}</a:tableStyleId>
              </a:tblPr>
              <a:tblGrid>
                <a:gridCol w="2348680">
                  <a:extLst>
                    <a:ext uri="{9D8B030D-6E8A-4147-A177-3AD203B41FA5}">
                      <a16:colId xmlns:a16="http://schemas.microsoft.com/office/drawing/2014/main" val="3931946460"/>
                    </a:ext>
                  </a:extLst>
                </a:gridCol>
                <a:gridCol w="4374850">
                  <a:extLst>
                    <a:ext uri="{9D8B030D-6E8A-4147-A177-3AD203B41FA5}">
                      <a16:colId xmlns:a16="http://schemas.microsoft.com/office/drawing/2014/main" val="711017343"/>
                    </a:ext>
                  </a:extLst>
                </a:gridCol>
              </a:tblGrid>
              <a:tr h="370840">
                <a:tc>
                  <a:txBody>
                    <a:bodyPr/>
                    <a:lstStyle/>
                    <a:p>
                      <a:r>
                        <a:rPr lang="fr-FR" dirty="0"/>
                        <a:t>Date </a:t>
                      </a:r>
                    </a:p>
                  </a:txBody>
                  <a:tcPr/>
                </a:tc>
                <a:tc>
                  <a:txBody>
                    <a:bodyPr/>
                    <a:lstStyle/>
                    <a:p>
                      <a:endParaRPr lang="fr-FR" dirty="0"/>
                    </a:p>
                  </a:txBody>
                  <a:tcPr/>
                </a:tc>
                <a:extLst>
                  <a:ext uri="{0D108BD9-81ED-4DB2-BD59-A6C34878D82A}">
                    <a16:rowId xmlns:a16="http://schemas.microsoft.com/office/drawing/2014/main" val="4125392574"/>
                  </a:ext>
                </a:extLst>
              </a:tr>
              <a:tr h="370840">
                <a:tc>
                  <a:txBody>
                    <a:bodyPr/>
                    <a:lstStyle/>
                    <a:p>
                      <a:r>
                        <a:rPr lang="fr-FR" b="1" dirty="0"/>
                        <a:t>Nom et Prénom</a:t>
                      </a:r>
                    </a:p>
                  </a:txBody>
                  <a:tcPr/>
                </a:tc>
                <a:tc>
                  <a:txBody>
                    <a:bodyPr/>
                    <a:lstStyle/>
                    <a:p>
                      <a:endParaRPr lang="fr-FR" dirty="0"/>
                    </a:p>
                  </a:txBody>
                  <a:tcPr/>
                </a:tc>
                <a:extLst>
                  <a:ext uri="{0D108BD9-81ED-4DB2-BD59-A6C34878D82A}">
                    <a16:rowId xmlns:a16="http://schemas.microsoft.com/office/drawing/2014/main" val="4110287828"/>
                  </a:ext>
                </a:extLst>
              </a:tr>
              <a:tr h="370840">
                <a:tc>
                  <a:txBody>
                    <a:bodyPr/>
                    <a:lstStyle/>
                    <a:p>
                      <a:r>
                        <a:rPr lang="fr-FR" b="1" dirty="0"/>
                        <a:t>Intitulé de la formation</a:t>
                      </a:r>
                    </a:p>
                  </a:txBody>
                  <a:tcPr/>
                </a:tc>
                <a:tc>
                  <a:txBody>
                    <a:bodyPr/>
                    <a:lstStyle/>
                    <a:p>
                      <a:endParaRPr lang="fr-FR" dirty="0"/>
                    </a:p>
                  </a:txBody>
                  <a:tcPr/>
                </a:tc>
                <a:extLst>
                  <a:ext uri="{0D108BD9-81ED-4DB2-BD59-A6C34878D82A}">
                    <a16:rowId xmlns:a16="http://schemas.microsoft.com/office/drawing/2014/main" val="419575500"/>
                  </a:ext>
                </a:extLst>
              </a:tr>
            </a:tbl>
          </a:graphicData>
        </a:graphic>
      </p:graphicFrame>
      <p:graphicFrame>
        <p:nvGraphicFramePr>
          <p:cNvPr id="4" name="Tableau 3"/>
          <p:cNvGraphicFramePr>
            <a:graphicFrameLocks noGrp="1"/>
          </p:cNvGraphicFramePr>
          <p:nvPr>
            <p:extLst>
              <p:ext uri="{D42A27DB-BD31-4B8C-83A1-F6EECF244321}">
                <p14:modId xmlns:p14="http://schemas.microsoft.com/office/powerpoint/2010/main" val="664255768"/>
              </p:ext>
            </p:extLst>
          </p:nvPr>
        </p:nvGraphicFramePr>
        <p:xfrm>
          <a:off x="355882" y="2698299"/>
          <a:ext cx="6723530" cy="4369669"/>
        </p:xfrm>
        <a:graphic>
          <a:graphicData uri="http://schemas.openxmlformats.org/drawingml/2006/table">
            <a:tbl>
              <a:tblPr firstRow="1" bandRow="1">
                <a:tableStyleId>{69CF1AB2-1976-4502-BF36-3FF5EA218861}</a:tableStyleId>
              </a:tblPr>
              <a:tblGrid>
                <a:gridCol w="6723530">
                  <a:extLst>
                    <a:ext uri="{9D8B030D-6E8A-4147-A177-3AD203B41FA5}">
                      <a16:colId xmlns:a16="http://schemas.microsoft.com/office/drawing/2014/main" val="2210155885"/>
                    </a:ext>
                  </a:extLst>
                </a:gridCol>
              </a:tblGrid>
              <a:tr h="4369669">
                <a:tc>
                  <a:txBody>
                    <a:bodyPr/>
                    <a:lstStyle/>
                    <a:p>
                      <a:r>
                        <a:rPr lang="fr-FR" dirty="0"/>
                        <a:t>Description</a:t>
                      </a:r>
                      <a:r>
                        <a:rPr lang="fr-FR" baseline="0" dirty="0"/>
                        <a:t> de la problématique rencontrée </a:t>
                      </a:r>
                      <a:r>
                        <a:rPr lang="fr-FR" dirty="0"/>
                        <a:t>:  </a:t>
                      </a:r>
                    </a:p>
                  </a:txBody>
                  <a:tcPr/>
                </a:tc>
                <a:extLst>
                  <a:ext uri="{0D108BD9-81ED-4DB2-BD59-A6C34878D82A}">
                    <a16:rowId xmlns:a16="http://schemas.microsoft.com/office/drawing/2014/main" val="3581541328"/>
                  </a:ext>
                </a:extLst>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1164584495"/>
              </p:ext>
            </p:extLst>
          </p:nvPr>
        </p:nvGraphicFramePr>
        <p:xfrm>
          <a:off x="355882" y="8557917"/>
          <a:ext cx="6723530" cy="1563944"/>
        </p:xfrm>
        <a:graphic>
          <a:graphicData uri="http://schemas.openxmlformats.org/drawingml/2006/table">
            <a:tbl>
              <a:tblPr firstRow="1" bandRow="1">
                <a:tableStyleId>{69CF1AB2-1976-4502-BF36-3FF5EA218861}</a:tableStyleId>
              </a:tblPr>
              <a:tblGrid>
                <a:gridCol w="2348680">
                  <a:extLst>
                    <a:ext uri="{9D8B030D-6E8A-4147-A177-3AD203B41FA5}">
                      <a16:colId xmlns:a16="http://schemas.microsoft.com/office/drawing/2014/main" val="3931946460"/>
                    </a:ext>
                  </a:extLst>
                </a:gridCol>
                <a:gridCol w="4374850">
                  <a:extLst>
                    <a:ext uri="{9D8B030D-6E8A-4147-A177-3AD203B41FA5}">
                      <a16:colId xmlns:a16="http://schemas.microsoft.com/office/drawing/2014/main" val="711017343"/>
                    </a:ext>
                  </a:extLst>
                </a:gridCol>
              </a:tblGrid>
              <a:tr h="404547">
                <a:tc>
                  <a:txBody>
                    <a:bodyPr/>
                    <a:lstStyle/>
                    <a:p>
                      <a:r>
                        <a:rPr lang="fr-FR" b="1" dirty="0"/>
                        <a:t>Nom et Prénom</a:t>
                      </a:r>
                    </a:p>
                  </a:txBody>
                  <a:tcPr/>
                </a:tc>
                <a:tc>
                  <a:txBody>
                    <a:bodyPr/>
                    <a:lstStyle/>
                    <a:p>
                      <a:endParaRPr lang="fr-FR" dirty="0"/>
                    </a:p>
                  </a:txBody>
                  <a:tcPr/>
                </a:tc>
                <a:extLst>
                  <a:ext uri="{0D108BD9-81ED-4DB2-BD59-A6C34878D82A}">
                    <a16:rowId xmlns:a16="http://schemas.microsoft.com/office/drawing/2014/main" val="4110287828"/>
                  </a:ext>
                </a:extLst>
              </a:tr>
              <a:tr h="1159397">
                <a:tc>
                  <a:txBody>
                    <a:bodyPr/>
                    <a:lstStyle/>
                    <a:p>
                      <a:r>
                        <a:rPr lang="fr-FR" b="1" dirty="0"/>
                        <a:t>Signature/Tampon</a:t>
                      </a:r>
                    </a:p>
                  </a:txBody>
                  <a:tcPr/>
                </a:tc>
                <a:tc>
                  <a:txBody>
                    <a:bodyPr/>
                    <a:lstStyle/>
                    <a:p>
                      <a:endParaRPr lang="fr-FR" dirty="0"/>
                    </a:p>
                  </a:txBody>
                  <a:tcPr/>
                </a:tc>
                <a:extLst>
                  <a:ext uri="{0D108BD9-81ED-4DB2-BD59-A6C34878D82A}">
                    <a16:rowId xmlns:a16="http://schemas.microsoft.com/office/drawing/2014/main" val="419575500"/>
                  </a:ext>
                </a:extLst>
              </a:tr>
            </a:tbl>
          </a:graphicData>
        </a:graphic>
      </p:graphicFrame>
      <p:sp>
        <p:nvSpPr>
          <p:cNvPr id="14" name="Espace réservé du contenu 2"/>
          <p:cNvSpPr txBox="1">
            <a:spLocks/>
          </p:cNvSpPr>
          <p:nvPr/>
        </p:nvSpPr>
        <p:spPr bwMode="auto">
          <a:xfrm>
            <a:off x="322785" y="8257864"/>
            <a:ext cx="6631223" cy="300053"/>
          </a:xfrm>
          <a:prstGeom prst="rect">
            <a:avLst/>
          </a:prstGeom>
          <a:noFill/>
          <a:ln w="9525">
            <a:noFill/>
            <a:miter lim="800000"/>
            <a:headEnd/>
            <a:tailEnd/>
          </a:ln>
        </p:spPr>
        <p:txBody>
          <a:bodyPr vert="horz" wrap="square" lIns="84204" tIns="42103" rIns="84204" bIns="42103" numCol="1" anchor="t" anchorCtr="0" compatLnSpc="1">
            <a:prstTxWarp prst="textNoShape">
              <a:avLst/>
            </a:prstTxWarp>
          </a:bodyPr>
          <a:lstStyle>
            <a:lvl1pPr marL="312738" indent="-312738" algn="l" rtl="0" eaLnBrk="0" fontAlgn="base" hangingPunct="0">
              <a:spcBef>
                <a:spcPct val="20000"/>
              </a:spcBef>
              <a:spcAft>
                <a:spcPct val="0"/>
              </a:spcAft>
              <a:buFont typeface="Arial" charset="0"/>
              <a:buChar char="•"/>
              <a:defRPr sz="2900" kern="1200">
                <a:solidFill>
                  <a:schemeClr val="tx1"/>
                </a:solidFill>
                <a:latin typeface="+mn-lt"/>
                <a:ea typeface="+mn-ea"/>
                <a:cs typeface="+mn-cs"/>
              </a:defRPr>
            </a:lvl1pPr>
            <a:lvl2pPr marL="682625" indent="-260350" algn="l" rtl="0" eaLnBrk="0" fontAlgn="base" hangingPunct="0">
              <a:spcBef>
                <a:spcPct val="20000"/>
              </a:spcBef>
              <a:spcAft>
                <a:spcPct val="0"/>
              </a:spcAft>
              <a:buFont typeface="Arial" charset="0"/>
              <a:buChar char="–"/>
              <a:defRPr sz="2600" kern="1200">
                <a:solidFill>
                  <a:schemeClr val="tx1"/>
                </a:solidFill>
                <a:latin typeface="+mn-lt"/>
                <a:ea typeface="+mn-ea"/>
                <a:cs typeface="+mn-cs"/>
              </a:defRPr>
            </a:lvl2pPr>
            <a:lvl3pPr marL="1050925" indent="-207963"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3pPr>
            <a:lvl4pPr marL="1471613" indent="-207963"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1892300" indent="-207963"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315628" indent="-210512" algn="l" defTabSz="842046"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736651" indent="-210512" algn="l" defTabSz="842046"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157675" indent="-210512" algn="l" defTabSz="842046"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578698" indent="-210512" algn="l" defTabSz="842046"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just">
              <a:buNone/>
            </a:pPr>
            <a:r>
              <a:rPr lang="fr-FR" sz="1200" b="1" i="1" dirty="0"/>
              <a:t>ACCUSE RECEPTION</a:t>
            </a:r>
          </a:p>
          <a:p>
            <a:pPr marL="0" indent="0" algn="just">
              <a:buFont typeface="Arial" charset="0"/>
              <a:buNone/>
            </a:pPr>
            <a:endParaRPr lang="fr-FR" sz="1200" dirty="0"/>
          </a:p>
          <a:p>
            <a:pPr marL="0" indent="0" algn="just">
              <a:buFont typeface="Arial" charset="0"/>
              <a:buNone/>
            </a:pPr>
            <a:endParaRPr lang="fr-FR" sz="1200" dirty="0"/>
          </a:p>
          <a:p>
            <a:pPr marL="0" indent="0" algn="just">
              <a:buFont typeface="Arial" charset="0"/>
              <a:buNone/>
            </a:pPr>
            <a:endParaRPr lang="fr-FR" sz="1200" dirty="0"/>
          </a:p>
          <a:p>
            <a:pPr marL="0" indent="0" algn="just">
              <a:buFont typeface="Arial" charset="0"/>
              <a:buNone/>
            </a:pPr>
            <a:endParaRPr lang="fr-FR" sz="1200" dirty="0"/>
          </a:p>
          <a:p>
            <a:pPr marL="0" indent="0" algn="just">
              <a:buFont typeface="Arial" charset="0"/>
              <a:buNone/>
            </a:pPr>
            <a:endParaRPr lang="fr-FR" sz="1200" dirty="0"/>
          </a:p>
          <a:p>
            <a:pPr marL="0" indent="0" algn="just">
              <a:buFont typeface="Arial" charset="0"/>
              <a:buNone/>
            </a:pPr>
            <a:endParaRPr lang="fr-FR" sz="1200" dirty="0"/>
          </a:p>
          <a:p>
            <a:pPr marL="0" indent="0" algn="just">
              <a:buFont typeface="Arial" charset="0"/>
              <a:buNone/>
            </a:pPr>
            <a:endParaRPr lang="fr-FR" sz="1200" dirty="0"/>
          </a:p>
          <a:p>
            <a:pPr marL="0" indent="0" algn="just">
              <a:buFont typeface="Arial" charset="0"/>
              <a:buNone/>
            </a:pPr>
            <a:endParaRPr lang="fr-FR" sz="1200" dirty="0"/>
          </a:p>
          <a:p>
            <a:pPr marL="0" indent="0">
              <a:buFont typeface="Arial" charset="0"/>
              <a:buNone/>
            </a:pPr>
            <a:endParaRPr lang="fr-FR" sz="1200" dirty="0"/>
          </a:p>
        </p:txBody>
      </p:sp>
      <p:sp>
        <p:nvSpPr>
          <p:cNvPr id="5" name="Rectangle 4"/>
          <p:cNvSpPr/>
          <p:nvPr/>
        </p:nvSpPr>
        <p:spPr>
          <a:xfrm>
            <a:off x="355883" y="7307062"/>
            <a:ext cx="6723529" cy="738664"/>
          </a:xfrm>
          <a:prstGeom prst="rect">
            <a:avLst/>
          </a:prstGeom>
        </p:spPr>
        <p:txBody>
          <a:bodyPr wrap="square">
            <a:spAutoFit/>
          </a:bodyPr>
          <a:lstStyle/>
          <a:p>
            <a:r>
              <a:rPr lang="fr-FR" sz="1400" i="1" dirty="0">
                <a:solidFill>
                  <a:srgbClr val="003350"/>
                </a:solidFill>
                <a:latin typeface="Arial" panose="020B0604020202020204" pitchFamily="34" charset="0"/>
                <a:ea typeface="Calibri" panose="020F0502020204030204" pitchFamily="34" charset="0"/>
              </a:rPr>
              <a:t>BGE Guyane s’est engagée dans une démarche Qualité de ses services formation. Dans ce cadre, vous pouvez renseigner le présent formulaire de réclamation afin d’améliorer en continue la qualité de notre offre et de nos services. </a:t>
            </a:r>
            <a:endParaRPr lang="fr-FR" sz="1400" i="1" dirty="0"/>
          </a:p>
        </p:txBody>
      </p:sp>
      <p:pic>
        <p:nvPicPr>
          <p:cNvPr id="15" name="Image 14" descr="BGE Guyane">
            <a:extLst>
              <a:ext uri="{FF2B5EF4-FFF2-40B4-BE49-F238E27FC236}">
                <a16:creationId xmlns:a16="http://schemas.microsoft.com/office/drawing/2014/main" id="{594F9B51-D0C4-4C0E-88B5-DD23D34D0B5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021117" y="438053"/>
            <a:ext cx="1414178" cy="738665"/>
          </a:xfrm>
          <a:prstGeom prst="rect">
            <a:avLst/>
          </a:prstGeom>
          <a:noFill/>
          <a:ln>
            <a:noFill/>
          </a:ln>
        </p:spPr>
      </p:pic>
    </p:spTree>
    <p:extLst>
      <p:ext uri="{BB962C8B-B14F-4D97-AF65-F5344CB8AC3E}">
        <p14:creationId xmlns:p14="http://schemas.microsoft.com/office/powerpoint/2010/main" val="8102797"/>
      </p:ext>
    </p:extLst>
  </p:cSld>
  <p:clrMapOvr>
    <a:masterClrMapping/>
  </p:clrMapOvr>
</p:sld>
</file>

<file path=ppt/theme/theme1.xml><?xml version="1.0" encoding="utf-8"?>
<a:theme xmlns:a="http://schemas.openxmlformats.org/drawingml/2006/main" name="Thème Office">
  <a:themeElements>
    <a:clrScheme name="BGE">
      <a:dk1>
        <a:sysClr val="windowText" lastClr="000000"/>
      </a:dk1>
      <a:lt1>
        <a:sysClr val="window" lastClr="FFFFFF"/>
      </a:lt1>
      <a:dk2>
        <a:srgbClr val="44546A"/>
      </a:dk2>
      <a:lt2>
        <a:srgbClr val="E7E6E6"/>
      </a:lt2>
      <a:accent1>
        <a:srgbClr val="2F479E"/>
      </a:accent1>
      <a:accent2>
        <a:srgbClr val="07A1E2"/>
      </a:accent2>
      <a:accent3>
        <a:srgbClr val="D99825"/>
      </a:accent3>
      <a:accent4>
        <a:srgbClr val="C83E36"/>
      </a:accent4>
      <a:accent5>
        <a:srgbClr val="F1DB1E"/>
      </a:accent5>
      <a:accent6>
        <a:srgbClr val="9BC33A"/>
      </a:accent6>
      <a:hlink>
        <a:srgbClr val="0563C1"/>
      </a:hlink>
      <a:folHlink>
        <a:srgbClr val="954F72"/>
      </a:folHlink>
    </a:clrScheme>
    <a:fontScheme name="BGE">
      <a:majorFont>
        <a:latin typeface="Arial"/>
        <a:ea typeface=""/>
        <a:cs typeface=""/>
      </a:majorFont>
      <a:minorFont>
        <a:latin typeface="Arial"/>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èle Procédure" id="{F11B0F54-D0BD-4062-A20B-E730356BC33D}" vid="{4AF2FBCB-9D6D-4A54-A21D-ACC7A551F073}"/>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702</TotalTime>
  <Words>131</Words>
  <Application>Microsoft Macintosh PowerPoint</Application>
  <PresentationFormat>Personnalisé</PresentationFormat>
  <Paragraphs>80</Paragraphs>
  <Slides>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Arial</vt:lpstr>
      <vt:lpstr>Calibri</vt:lpstr>
      <vt:lpstr>Chronicle Display</vt:lpstr>
      <vt:lpstr>ITC Avant Garde Std Md</vt:lpstr>
      <vt:lpstr>Thème Office</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stephanie graby</dc:creator>
  <cp:lastModifiedBy>Samuel SABIN</cp:lastModifiedBy>
  <cp:revision>39</cp:revision>
  <cp:lastPrinted>2020-10-01T17:41:19Z</cp:lastPrinted>
  <dcterms:created xsi:type="dcterms:W3CDTF">2020-08-12T12:42:42Z</dcterms:created>
  <dcterms:modified xsi:type="dcterms:W3CDTF">2021-11-08T01:50:17Z</dcterms:modified>
</cp:coreProperties>
</file>